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42"/>
  </p:notesMasterIdLst>
  <p:sldIdLst>
    <p:sldId id="256" r:id="rId2"/>
    <p:sldId id="278" r:id="rId3"/>
    <p:sldId id="284" r:id="rId4"/>
    <p:sldId id="285" r:id="rId5"/>
    <p:sldId id="286" r:id="rId6"/>
    <p:sldId id="287" r:id="rId7"/>
    <p:sldId id="288" r:id="rId8"/>
    <p:sldId id="289" r:id="rId9"/>
    <p:sldId id="279" r:id="rId10"/>
    <p:sldId id="290" r:id="rId11"/>
    <p:sldId id="267" r:id="rId12"/>
    <p:sldId id="259" r:id="rId13"/>
    <p:sldId id="305" r:id="rId14"/>
    <p:sldId id="263" r:id="rId15"/>
    <p:sldId id="281" r:id="rId16"/>
    <p:sldId id="266" r:id="rId17"/>
    <p:sldId id="276" r:id="rId18"/>
    <p:sldId id="268" r:id="rId19"/>
    <p:sldId id="270" r:id="rId20"/>
    <p:sldId id="291" r:id="rId21"/>
    <p:sldId id="307" r:id="rId22"/>
    <p:sldId id="308" r:id="rId23"/>
    <p:sldId id="295" r:id="rId24"/>
    <p:sldId id="293" r:id="rId25"/>
    <p:sldId id="296" r:id="rId26"/>
    <p:sldId id="304" r:id="rId27"/>
    <p:sldId id="294" r:id="rId28"/>
    <p:sldId id="306" r:id="rId29"/>
    <p:sldId id="273" r:id="rId30"/>
    <p:sldId id="277" r:id="rId31"/>
    <p:sldId id="297" r:id="rId32"/>
    <p:sldId id="298" r:id="rId33"/>
    <p:sldId id="274" r:id="rId34"/>
    <p:sldId id="299" r:id="rId35"/>
    <p:sldId id="300" r:id="rId36"/>
    <p:sldId id="275" r:id="rId37"/>
    <p:sldId id="280" r:id="rId38"/>
    <p:sldId id="301" r:id="rId39"/>
    <p:sldId id="302" r:id="rId40"/>
    <p:sldId id="303" r:id="rId4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12" autoAdjust="0"/>
    <p:restoredTop sz="82911" autoAdjust="0"/>
  </p:normalViewPr>
  <p:slideViewPr>
    <p:cSldViewPr snapToGrid="0">
      <p:cViewPr varScale="1">
        <p:scale>
          <a:sx n="105" d="100"/>
          <a:sy n="105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7B5C9-B7B5-4BB4-9B5F-554CA64C4C7C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3E2ACF-FDC4-43BC-9263-CD01BD065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555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3E2ACF-FDC4-43BC-9263-CD01BD065FE2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984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9E37-24F3-4A66-A100-FCF232B1F8C5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0CD6D-6D88-492B-8291-921227D21A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816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9E37-24F3-4A66-A100-FCF232B1F8C5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0CD6D-6D88-492B-8291-921227D21A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732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9E37-24F3-4A66-A100-FCF232B1F8C5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0CD6D-6D88-492B-8291-921227D21A7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271649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9E37-24F3-4A66-A100-FCF232B1F8C5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0CD6D-6D88-492B-8291-921227D21A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5113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9E37-24F3-4A66-A100-FCF232B1F8C5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0CD6D-6D88-492B-8291-921227D21A7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0334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9E37-24F3-4A66-A100-FCF232B1F8C5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0CD6D-6D88-492B-8291-921227D21A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5265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9E37-24F3-4A66-A100-FCF232B1F8C5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0CD6D-6D88-492B-8291-921227D21A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5927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9E37-24F3-4A66-A100-FCF232B1F8C5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0CD6D-6D88-492B-8291-921227D21A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085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9E37-24F3-4A66-A100-FCF232B1F8C5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0CD6D-6D88-492B-8291-921227D21A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081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9E37-24F3-4A66-A100-FCF232B1F8C5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0CD6D-6D88-492B-8291-921227D21A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73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9E37-24F3-4A66-A100-FCF232B1F8C5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0CD6D-6D88-492B-8291-921227D21A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703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9E37-24F3-4A66-A100-FCF232B1F8C5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0CD6D-6D88-492B-8291-921227D21A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10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9E37-24F3-4A66-A100-FCF232B1F8C5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0CD6D-6D88-492B-8291-921227D21A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905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9E37-24F3-4A66-A100-FCF232B1F8C5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0CD6D-6D88-492B-8291-921227D21A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437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9E37-24F3-4A66-A100-FCF232B1F8C5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0CD6D-6D88-492B-8291-921227D21A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382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9E37-24F3-4A66-A100-FCF232B1F8C5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0CD6D-6D88-492B-8291-921227D21A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085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19E37-24F3-4A66-A100-FCF232B1F8C5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970CD6D-6D88-492B-8291-921227D21A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958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che3.youla.io/files/images/720_720_out/59/ef/59ef54b8f2350285fe01b9b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75" y="1535502"/>
            <a:ext cx="8954219" cy="532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3"/>
            <a:ext cx="7766936" cy="2820836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СЛОВАРИ - ТВОИ  ВЕРНЫЕ ДРУЗЬЯ И ПОМОЩНИКИ </a:t>
            </a:r>
            <a:endParaRPr lang="ru-RU" b="1" i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00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24" y="0"/>
            <a:ext cx="11155680" cy="6729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39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32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00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5" y="0"/>
            <a:ext cx="10578930" cy="6757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57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1539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90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0"/>
            <a:ext cx="104234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82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1453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35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6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45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3006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61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5507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73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4120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93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Назовите известные фразеологические выражения со словами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ГОЛОВА 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2648" y="2768064"/>
            <a:ext cx="7479792" cy="2858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Возможные ответы: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ветер в голове, голова варит, голова и два уха, голова кругом пошла, есть голова на плечах, горячая голова, давать голову на отсечение, забивать голову чем-то, вскружить голову кому-то, засесть гвоздем в голове, морочить голову, опускать (вешать) голову, с головы до ног, сломя голову, снять голову с плеч.</a:t>
            </a:r>
            <a:endParaRPr lang="ru-RU" sz="2400" dirty="0">
              <a:solidFill>
                <a:schemeClr val="bg2">
                  <a:lumMod val="1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904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5622" y="630937"/>
            <a:ext cx="8596668" cy="54835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РУКА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71144" y="1332456"/>
            <a:ext cx="7339584" cy="2463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Возможные ответы: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держать себя в руках, запускать руку в чужой карман, из рук в руки, из рук вон плохо, как без рук, кому-то карты в руки, на скорую руку, не покладая рук, не чист на руку, опустились руки у кого-то, развязать руки, с легкой руки, своя рука-владыка, умываю руки, ходить по рукам.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83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48641"/>
            <a:ext cx="8596668" cy="54927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СЕРДЦЕ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Возможные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ответы: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сердце не лежит к …, сердце (душа) радуется, нож в сердце, с легким сердцем, сердце не на месте, сердце болит о …, сердце кровью обливается,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сердце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падает (обрывается), сердце радуется, скрепя сердце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  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ответы: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вертится на языке, высунув язык, держать язык за зубами, длинный язык, прикусить язык, мозолить язык, тянуть за язык, не сходить с языка, найти общий язык, развязать язык, чесать языки, язык сломаешь, язык чешется, язык заплетается, язык проглотил, язык не поворачивается, язык отнялся, язык подвешен.</a:t>
            </a:r>
          </a:p>
          <a:p>
            <a:pPr marL="0" indent="0">
              <a:buNone/>
            </a:pP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595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82296" y="0"/>
            <a:ext cx="121157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99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СЛОВАРЬ СИНОНИМОВ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0312" y="1737361"/>
            <a:ext cx="11814048" cy="35295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        Подберите к словам все возможные синонимы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Активный  -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бодрый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энергичный, деятельный, инициативный, предприимчивый, бойкий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0312" y="2539788"/>
            <a:ext cx="17830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Верный –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62458" y="2582427"/>
            <a:ext cx="54863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преданный, постоянный, неизменный, приверженный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0312" y="2998971"/>
            <a:ext cx="1637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Интересный –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48261" y="2994398"/>
            <a:ext cx="78900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достойный внимания, любопытный, замечательный, примечательный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1869" y="3466659"/>
            <a:ext cx="11993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Добрый –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07634" y="3445978"/>
            <a:ext cx="74874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добродушный, благодушный, добросердечный, мягкосердечный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31869" y="3976165"/>
            <a:ext cx="1106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Умный –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360396" y="3973118"/>
            <a:ext cx="4783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мудрый, башковитый, мозговитый, премудрый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33915" y="4478988"/>
            <a:ext cx="11737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Смелый -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7634" y="4503634"/>
            <a:ext cx="92855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храбрый, бесстрашный, решительный, мужественный, отважный, дерзкий, героический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5561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0070C0"/>
                </a:solidFill>
              </a:rPr>
              <a:t>Этимологический словарь 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9280482" cy="3880773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ЭТИМОЛОГИЯ</a:t>
            </a:r>
            <a:r>
              <a:rPr lang="ru-RU" sz="4000" dirty="0" smtClean="0"/>
              <a:t> – (от греческих: «</a:t>
            </a:r>
            <a:r>
              <a:rPr lang="ru-RU" sz="4000" dirty="0" err="1" smtClean="0"/>
              <a:t>этимос</a:t>
            </a:r>
            <a:r>
              <a:rPr lang="ru-RU" sz="4000" dirty="0" smtClean="0"/>
              <a:t>» - доподлинное значение слова и «логос - наука») – раздел языкознания, изучающий происхождение слов.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91293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3152"/>
            <a:ext cx="12192000" cy="6931152"/>
          </a:xfrm>
        </p:spPr>
      </p:pic>
    </p:spTree>
    <p:extLst>
      <p:ext uri="{BB962C8B-B14F-4D97-AF65-F5344CB8AC3E}">
        <p14:creationId xmlns:p14="http://schemas.microsoft.com/office/powerpoint/2010/main" val="156100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677334" y="484632"/>
            <a:ext cx="8596668" cy="12496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92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92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2649" y="0"/>
            <a:ext cx="1146657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89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823525">
            <a:off x="772420" y="767343"/>
            <a:ext cx="4227939" cy="42441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53237">
            <a:off x="2180508" y="2601001"/>
            <a:ext cx="4246173" cy="39422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51135">
            <a:off x="6537984" y="1276709"/>
            <a:ext cx="5098212" cy="424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294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9630" y="865632"/>
            <a:ext cx="8596668" cy="9448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29768"/>
            <a:ext cx="8596668" cy="6254495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Библиотечная инновация </a:t>
            </a:r>
            <a:r>
              <a:rPr lang="ru-RU" sz="3200" dirty="0" smtClean="0"/>
              <a:t>– это оригинальная, нестандартная идея, методика, проект, которые выходят за пределы существующих канонов и традиционных форм и отображают новый подход к содержанию и организации библиотечного обслуживания, технологии управления библиотекой. 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4415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6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8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0070C0"/>
                </a:solidFill>
              </a:rPr>
              <a:t>Для чего нам нужны словари?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4000" dirty="0" smtClean="0"/>
              <a:t>Я считаю…</a:t>
            </a:r>
          </a:p>
          <a:p>
            <a:pPr algn="ctr"/>
            <a:r>
              <a:rPr lang="ru-RU" sz="4000" dirty="0" smtClean="0"/>
              <a:t>Потому что…</a:t>
            </a:r>
          </a:p>
          <a:p>
            <a:pPr algn="ctr"/>
            <a:r>
              <a:rPr lang="ru-RU" sz="4000" dirty="0" smtClean="0"/>
              <a:t>Например…</a:t>
            </a:r>
          </a:p>
          <a:p>
            <a:pPr algn="ctr"/>
            <a:r>
              <a:rPr lang="ru-RU" sz="4000" dirty="0" smtClean="0"/>
              <a:t>Ведь…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76297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74320"/>
            <a:ext cx="8596668" cy="1069849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0070C0"/>
                </a:solidFill>
              </a:rPr>
              <a:t>МИКРОФОН 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44169"/>
            <a:ext cx="9115890" cy="4697194"/>
          </a:xfrm>
        </p:spPr>
        <p:txBody>
          <a:bodyPr>
            <a:noAutofit/>
          </a:bodyPr>
          <a:lstStyle/>
          <a:p>
            <a:r>
              <a:rPr lang="ru-RU" sz="2800" dirty="0" smtClean="0"/>
              <a:t>По вашему мнению, словари – это…</a:t>
            </a:r>
          </a:p>
          <a:p>
            <a:r>
              <a:rPr lang="ru-RU" sz="2800" dirty="0" smtClean="0"/>
              <a:t>Часто ли вам приходится пользоваться словарями? </a:t>
            </a:r>
          </a:p>
          <a:p>
            <a:r>
              <a:rPr lang="ru-RU" sz="2800" dirty="0" smtClean="0"/>
              <a:t>По какому принципу расположены слова в словаре? </a:t>
            </a:r>
          </a:p>
          <a:p>
            <a:r>
              <a:rPr lang="ru-RU" sz="2800" dirty="0" smtClean="0"/>
              <a:t>К какому словарю вы бы обратились для того, чтобы выяснить значение слова «архивариус»? </a:t>
            </a:r>
          </a:p>
          <a:p>
            <a:r>
              <a:rPr lang="ru-RU" sz="2800" dirty="0" smtClean="0"/>
              <a:t>Какие словари вам пригодятся во время путешествия </a:t>
            </a:r>
            <a:r>
              <a:rPr lang="ru-RU" sz="2800" dirty="0"/>
              <a:t>в</a:t>
            </a:r>
            <a:r>
              <a:rPr lang="ru-RU" sz="2800" dirty="0" smtClean="0"/>
              <a:t> Турцию?</a:t>
            </a:r>
          </a:p>
          <a:p>
            <a:r>
              <a:rPr lang="ru-RU" sz="2800" dirty="0" smtClean="0"/>
              <a:t>Какие виды словарей вам известны?  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8957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29396"/>
            <a:ext cx="8596668" cy="1388853"/>
          </a:xfrm>
        </p:spPr>
        <p:txBody>
          <a:bodyPr>
            <a:noAutofit/>
          </a:bodyPr>
          <a:lstStyle/>
          <a:p>
            <a:r>
              <a:rPr lang="ru-RU" sz="9600" dirty="0" smtClean="0">
                <a:solidFill>
                  <a:schemeClr val="accent5">
                    <a:lumMod val="75000"/>
                  </a:schemeClr>
                </a:solidFill>
              </a:rPr>
              <a:t>СЛОВАРЬ</a:t>
            </a:r>
            <a:r>
              <a:rPr lang="ru-RU" sz="9600" dirty="0" smtClean="0"/>
              <a:t> </a:t>
            </a:r>
            <a:endParaRPr lang="ru-RU" sz="9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30393"/>
            <a:ext cx="8596668" cy="5167222"/>
          </a:xfrm>
        </p:spPr>
        <p:txBody>
          <a:bodyPr>
            <a:normAutofit fontScale="92500" lnSpcReduction="10000"/>
          </a:bodyPr>
          <a:lstStyle/>
          <a:p>
            <a:r>
              <a:rPr lang="ru-RU" sz="4800" dirty="0" smtClean="0">
                <a:solidFill>
                  <a:srgbClr val="7030A0"/>
                </a:solidFill>
              </a:rPr>
              <a:t>Книга </a:t>
            </a:r>
          </a:p>
          <a:p>
            <a:r>
              <a:rPr lang="ru-RU" sz="4800" dirty="0" smtClean="0">
                <a:solidFill>
                  <a:srgbClr val="7030A0"/>
                </a:solidFill>
              </a:rPr>
              <a:t>Справочник</a:t>
            </a:r>
          </a:p>
          <a:p>
            <a:r>
              <a:rPr lang="ru-RU" sz="4800" dirty="0" smtClean="0">
                <a:solidFill>
                  <a:srgbClr val="7030A0"/>
                </a:solidFill>
              </a:rPr>
              <a:t>Помощник </a:t>
            </a:r>
          </a:p>
          <a:p>
            <a:r>
              <a:rPr lang="ru-RU" sz="4800" dirty="0" smtClean="0">
                <a:solidFill>
                  <a:srgbClr val="7030A0"/>
                </a:solidFill>
              </a:rPr>
              <a:t>Алфавит </a:t>
            </a:r>
          </a:p>
          <a:p>
            <a:r>
              <a:rPr lang="ru-RU" sz="4800" dirty="0" smtClean="0">
                <a:solidFill>
                  <a:srgbClr val="7030A0"/>
                </a:solidFill>
              </a:rPr>
              <a:t>Поиск </a:t>
            </a:r>
          </a:p>
          <a:p>
            <a:r>
              <a:rPr lang="ru-RU" sz="4800" dirty="0" smtClean="0">
                <a:solidFill>
                  <a:srgbClr val="7030A0"/>
                </a:solidFill>
              </a:rPr>
              <a:t>Переводчик </a:t>
            </a:r>
          </a:p>
          <a:p>
            <a:r>
              <a:rPr lang="ru-RU" sz="4800" dirty="0" smtClean="0">
                <a:solidFill>
                  <a:srgbClr val="7030A0"/>
                </a:solidFill>
              </a:rPr>
              <a:t>Толкователь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AutoShape 2" descr="https://regnum.ru/uploads/pictures/news/2017/02/23/regnum_picture_1487862258144042_normal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0196" y="1"/>
            <a:ext cx="6181804" cy="679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5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4008"/>
            <a:ext cx="8596668" cy="72237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Практическая часть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914400"/>
            <a:ext cx="10012002" cy="5943600"/>
          </a:xfrm>
        </p:spPr>
        <p:txBody>
          <a:bodyPr>
            <a:noAutofit/>
          </a:bodyPr>
          <a:lstStyle/>
          <a:p>
            <a:r>
              <a:rPr lang="ru-RU" sz="1200" b="1" dirty="0"/>
              <a:t>1-я группа:</a:t>
            </a:r>
          </a:p>
          <a:p>
            <a:r>
              <a:rPr lang="ru-RU" sz="1200" dirty="0"/>
              <a:t>1)	Переведите на башкирский слова: образование, словарь, маляр.</a:t>
            </a:r>
          </a:p>
          <a:p>
            <a:r>
              <a:rPr lang="ru-RU" sz="1200" dirty="0"/>
              <a:t>2)	Как правильно поставить ударение в </a:t>
            </a:r>
            <a:r>
              <a:rPr lang="ru-RU" sz="1200" dirty="0" smtClean="0"/>
              <a:t>словах: каталог</a:t>
            </a:r>
            <a:r>
              <a:rPr lang="ru-RU" sz="1200" dirty="0"/>
              <a:t>, творог, хаос?</a:t>
            </a:r>
          </a:p>
          <a:p>
            <a:r>
              <a:rPr lang="ru-RU" sz="1200" dirty="0"/>
              <a:t>3)	Объясните фразеологизм: как сквозь землю провалился. </a:t>
            </a:r>
          </a:p>
          <a:p>
            <a:r>
              <a:rPr lang="ru-RU" sz="1200" dirty="0"/>
              <a:t>4)	Подберите синонимы к словам: маленький, рано, гуманизм.</a:t>
            </a:r>
          </a:p>
          <a:p>
            <a:endParaRPr lang="ru-RU" sz="1200" dirty="0"/>
          </a:p>
          <a:p>
            <a:r>
              <a:rPr lang="ru-RU" sz="1200" b="1" dirty="0"/>
              <a:t>2 группа:</a:t>
            </a:r>
          </a:p>
          <a:p>
            <a:r>
              <a:rPr lang="ru-RU" sz="1200" dirty="0"/>
              <a:t>1)	Объясните различие между словами: школа, гимназия, лицей, коллегиум.</a:t>
            </a:r>
          </a:p>
          <a:p>
            <a:r>
              <a:rPr lang="ru-RU" sz="1200" dirty="0"/>
              <a:t>2)	Выясните значение слов: фестиваль, эпиграф, кворум.</a:t>
            </a:r>
          </a:p>
          <a:p>
            <a:r>
              <a:rPr lang="ru-RU" sz="1200" dirty="0"/>
              <a:t>3)	Объясните фразеологизм: ни рыба ни мясо.</a:t>
            </a:r>
          </a:p>
          <a:p>
            <a:r>
              <a:rPr lang="ru-RU" sz="1200" dirty="0"/>
              <a:t>4)	Переведите на башкирский слова: тонкий, долгожитель, глыба.</a:t>
            </a:r>
          </a:p>
          <a:p>
            <a:endParaRPr lang="ru-RU" sz="1200" dirty="0"/>
          </a:p>
          <a:p>
            <a:r>
              <a:rPr lang="ru-RU" sz="1200" b="1" dirty="0"/>
              <a:t>3-я группа:</a:t>
            </a:r>
          </a:p>
          <a:p>
            <a:r>
              <a:rPr lang="ru-RU" sz="1200" dirty="0"/>
              <a:t>1)	Подберите антонимы к словам: боязнь, будни, блаженство. </a:t>
            </a:r>
          </a:p>
          <a:p>
            <a:r>
              <a:rPr lang="ru-RU" sz="1200" dirty="0"/>
              <a:t>2)	Переведите на английский слова: чемодан, журнал, колхоз. </a:t>
            </a:r>
          </a:p>
          <a:p>
            <a:r>
              <a:rPr lang="ru-RU" sz="1200" dirty="0"/>
              <a:t>3)	Как правильно поставить ударение в словах: торты, жалюзи, свёкла. </a:t>
            </a:r>
          </a:p>
          <a:p>
            <a:r>
              <a:rPr lang="ru-RU" sz="1200" dirty="0"/>
              <a:t>4)	Выясните значение слов: миграция, резиденция, элегия. </a:t>
            </a:r>
          </a:p>
        </p:txBody>
      </p:sp>
    </p:spTree>
    <p:extLst>
      <p:ext uri="{BB962C8B-B14F-4D97-AF65-F5344CB8AC3E}">
        <p14:creationId xmlns:p14="http://schemas.microsoft.com/office/powerpoint/2010/main" val="135615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0070C0"/>
                </a:solidFill>
              </a:rPr>
              <a:t>Шифровальщик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056" y="1490473"/>
            <a:ext cx="11064240" cy="5266944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sz="3200" dirty="0"/>
              <a:t>«</a:t>
            </a:r>
            <a:r>
              <a:rPr lang="ru-RU" sz="3200" dirty="0" err="1"/>
              <a:t>Анигк-икаявел</a:t>
            </a:r>
            <a:r>
              <a:rPr lang="ru-RU" sz="3200" dirty="0"/>
              <a:t> </a:t>
            </a:r>
            <a:r>
              <a:rPr lang="ru-RU" sz="3200" dirty="0" err="1"/>
              <a:t>щьве,капо</a:t>
            </a:r>
            <a:r>
              <a:rPr lang="ru-RU" sz="3200" dirty="0"/>
              <a:t> </a:t>
            </a:r>
            <a:r>
              <a:rPr lang="ru-RU" sz="3200" dirty="0" err="1"/>
              <a:t>векчело</a:t>
            </a:r>
            <a:r>
              <a:rPr lang="ru-RU" sz="3200" dirty="0"/>
              <a:t> </a:t>
            </a:r>
            <a:r>
              <a:rPr lang="ru-RU" sz="3200" dirty="0" err="1"/>
              <a:t>етуме</a:t>
            </a:r>
            <a:r>
              <a:rPr lang="ru-RU" sz="3200" dirty="0"/>
              <a:t> </a:t>
            </a:r>
            <a:r>
              <a:rPr lang="ru-RU" sz="3200" dirty="0" err="1"/>
              <a:t>юетьвасяпольоз</a:t>
            </a:r>
            <a:r>
              <a:rPr lang="ru-RU" sz="3200" dirty="0"/>
              <a:t>»</a:t>
            </a:r>
          </a:p>
          <a:p>
            <a:endParaRPr lang="ru-RU" sz="3200" dirty="0"/>
          </a:p>
          <a:p>
            <a:r>
              <a:rPr lang="ru-RU" sz="3200" dirty="0"/>
              <a:t>«</a:t>
            </a:r>
            <a:r>
              <a:rPr lang="ru-RU" sz="3200" dirty="0" err="1"/>
              <a:t>Кителиобиб-отэ</a:t>
            </a:r>
            <a:r>
              <a:rPr lang="ru-RU" sz="3200" dirty="0"/>
              <a:t> </a:t>
            </a:r>
            <a:r>
              <a:rPr lang="ru-RU" sz="3200" dirty="0" err="1"/>
              <a:t>цынивищкросо</a:t>
            </a:r>
            <a:r>
              <a:rPr lang="ru-RU" sz="3200" dirty="0"/>
              <a:t> </a:t>
            </a:r>
            <a:r>
              <a:rPr lang="ru-RU" sz="3200" dirty="0" err="1"/>
              <a:t>ехвс</a:t>
            </a:r>
            <a:r>
              <a:rPr lang="ru-RU" sz="3200" dirty="0"/>
              <a:t> </a:t>
            </a:r>
            <a:r>
              <a:rPr lang="ru-RU" sz="3200" dirty="0" err="1"/>
              <a:t>сттвгабо</a:t>
            </a:r>
            <a:r>
              <a:rPr lang="ru-RU" sz="3200" dirty="0"/>
              <a:t> </a:t>
            </a:r>
            <a:r>
              <a:rPr lang="ru-RU" sz="3200" dirty="0" err="1"/>
              <a:t>вечечелоского</a:t>
            </a:r>
            <a:r>
              <a:rPr lang="ru-RU" sz="3200" dirty="0"/>
              <a:t> </a:t>
            </a:r>
            <a:r>
              <a:rPr lang="ru-RU" sz="3200" dirty="0" err="1"/>
              <a:t>ухад</a:t>
            </a:r>
            <a:r>
              <a:rPr lang="ru-RU" sz="3200" dirty="0"/>
              <a:t>»</a:t>
            </a:r>
          </a:p>
          <a:p>
            <a:endParaRPr lang="ru-RU" sz="3200" dirty="0"/>
          </a:p>
          <a:p>
            <a:r>
              <a:rPr lang="ru-RU" sz="3200" dirty="0"/>
              <a:t>«</a:t>
            </a:r>
            <a:r>
              <a:rPr lang="ru-RU" sz="3200" dirty="0" err="1"/>
              <a:t>Чшелу</a:t>
            </a:r>
            <a:r>
              <a:rPr lang="ru-RU" sz="3200" dirty="0"/>
              <a:t> </a:t>
            </a:r>
            <a:r>
              <a:rPr lang="ru-RU" sz="3200" dirty="0" err="1"/>
              <a:t>татьчи</a:t>
            </a:r>
            <a:r>
              <a:rPr lang="ru-RU" sz="3200" dirty="0"/>
              <a:t> </a:t>
            </a:r>
            <a:r>
              <a:rPr lang="ru-RU" sz="3200" dirty="0" err="1"/>
              <a:t>огонемн</a:t>
            </a:r>
            <a:r>
              <a:rPr lang="ru-RU" sz="3200" dirty="0"/>
              <a:t>, он </a:t>
            </a:r>
            <a:r>
              <a:rPr lang="ru-RU" sz="3200" dirty="0" err="1"/>
              <a:t>тельнооснова</a:t>
            </a:r>
            <a:r>
              <a:rPr lang="ru-RU" sz="3200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84624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6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66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6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73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25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4008"/>
            <a:ext cx="10908114" cy="1618488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0070C0"/>
                </a:solidFill>
              </a:rPr>
              <a:t>Упражнение</a:t>
            </a:r>
            <a:r>
              <a:rPr lang="ru-RU" sz="4400" dirty="0" smtClean="0"/>
              <a:t> </a:t>
            </a:r>
            <a:br>
              <a:rPr lang="ru-RU" sz="4400" dirty="0" smtClean="0"/>
            </a:br>
            <a:r>
              <a:rPr lang="ru-RU" sz="4400" dirty="0" smtClean="0">
                <a:solidFill>
                  <a:srgbClr val="C00000"/>
                </a:solidFill>
              </a:rPr>
              <a:t>«Незаконченное предложение»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03119"/>
            <a:ext cx="8596668" cy="3938243"/>
          </a:xfrm>
        </p:spPr>
        <p:txBody>
          <a:bodyPr>
            <a:normAutofit/>
          </a:bodyPr>
          <a:lstStyle/>
          <a:p>
            <a:pPr algn="just"/>
            <a:r>
              <a:rPr lang="ru-RU" sz="4000" dirty="0" smtClean="0"/>
              <a:t>Мне сегодня понравилось…</a:t>
            </a:r>
          </a:p>
          <a:p>
            <a:pPr algn="just"/>
            <a:r>
              <a:rPr lang="ru-RU" sz="4000" dirty="0" smtClean="0"/>
              <a:t>Я изменил свое отношение к…</a:t>
            </a:r>
          </a:p>
          <a:p>
            <a:pPr algn="just"/>
            <a:r>
              <a:rPr lang="ru-RU" sz="4000" dirty="0" smtClean="0"/>
              <a:t>Я так и не понял…</a:t>
            </a:r>
          </a:p>
          <a:p>
            <a:pPr algn="just"/>
            <a:r>
              <a:rPr lang="ru-RU" sz="4000" dirty="0" smtClean="0"/>
              <a:t>На следующем занятии я хочу…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42375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1072706" cy="61569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39496"/>
            <a:ext cx="8596668" cy="594359"/>
          </a:xfrm>
        </p:spPr>
        <p:txBody>
          <a:bodyPr>
            <a:normAutofit fontScale="25000" lnSpcReduction="20000"/>
          </a:bodyPr>
          <a:lstStyle/>
          <a:p>
            <a:r>
              <a:rPr lang="ru-RU" sz="16000" dirty="0" smtClean="0">
                <a:solidFill>
                  <a:srgbClr val="FF0000"/>
                </a:solidFill>
              </a:rPr>
              <a:t>Формы проведения занятий: </a:t>
            </a:r>
          </a:p>
          <a:p>
            <a:r>
              <a:rPr lang="ru-RU" sz="16000" dirty="0" smtClean="0"/>
              <a:t>Урок-экскурсия</a:t>
            </a:r>
          </a:p>
          <a:p>
            <a:r>
              <a:rPr lang="ru-RU" sz="16000" dirty="0" smtClean="0"/>
              <a:t>Урок-защита проекта</a:t>
            </a:r>
          </a:p>
          <a:p>
            <a:r>
              <a:rPr lang="ru-RU" sz="16000" dirty="0" smtClean="0"/>
              <a:t>Урок-пресс-диалог</a:t>
            </a:r>
          </a:p>
          <a:p>
            <a:r>
              <a:rPr lang="ru-RU" sz="16000" dirty="0" smtClean="0"/>
              <a:t>Урок-конференция</a:t>
            </a:r>
          </a:p>
          <a:p>
            <a:r>
              <a:rPr lang="ru-RU" sz="16000" dirty="0" smtClean="0"/>
              <a:t>Урок-практикум</a:t>
            </a:r>
          </a:p>
          <a:p>
            <a:r>
              <a:rPr lang="ru-RU" sz="16000" dirty="0" smtClean="0"/>
              <a:t>Урок-диспут</a:t>
            </a:r>
          </a:p>
          <a:p>
            <a:r>
              <a:rPr lang="ru-RU" sz="16000" dirty="0" smtClean="0"/>
              <a:t>Урок-поиск</a:t>
            </a:r>
          </a:p>
          <a:p>
            <a:r>
              <a:rPr lang="ru-RU" sz="16000" dirty="0" smtClean="0"/>
              <a:t>Урок-фантазия</a:t>
            </a:r>
          </a:p>
          <a:p>
            <a:r>
              <a:rPr lang="ru-RU" sz="16000" dirty="0" smtClean="0"/>
              <a:t>Урок-сказка</a:t>
            </a:r>
            <a:endParaRPr lang="ru-RU" sz="16000" dirty="0"/>
          </a:p>
        </p:txBody>
      </p:sp>
    </p:spTree>
    <p:extLst>
      <p:ext uri="{BB962C8B-B14F-4D97-AF65-F5344CB8AC3E}">
        <p14:creationId xmlns:p14="http://schemas.microsoft.com/office/powerpoint/2010/main" val="214364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677334" y="100584"/>
            <a:ext cx="8596668" cy="509016"/>
          </a:xfrm>
        </p:spPr>
        <p:txBody>
          <a:bodyPr>
            <a:normAutofit fontScale="90000"/>
          </a:bodyPr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28263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ИННОВАЦИОННЫЕ ТЕХНОЛОГИИ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ПРОБЛЕМНОГО ОБУЧЕНИЯ </a:t>
            </a:r>
          </a:p>
          <a:p>
            <a:r>
              <a:rPr lang="ru-RU" dirty="0" smtClean="0"/>
              <a:t>ИГРОВОГО ОБУЧЕНИЯ</a:t>
            </a:r>
          </a:p>
          <a:p>
            <a:r>
              <a:rPr lang="ru-RU" dirty="0" smtClean="0"/>
              <a:t>ЛИЧНОСТНО-ОРИЕНТИРОВАННОГО </a:t>
            </a:r>
            <a:r>
              <a:rPr lang="ru-RU" dirty="0" smtClean="0"/>
              <a:t>ОБУЧЕНИЯ </a:t>
            </a:r>
          </a:p>
          <a:p>
            <a:r>
              <a:rPr lang="ru-RU" dirty="0" smtClean="0"/>
              <a:t>РАЗВИВАЮЩЕГО ОБУЧЕНИЯ </a:t>
            </a:r>
          </a:p>
          <a:p>
            <a:r>
              <a:rPr lang="ru-RU" dirty="0" smtClean="0"/>
              <a:t>РАЗВИТИЯ КРИТИЧЕСКОГО МЫШЛЕНИЯ </a:t>
            </a:r>
          </a:p>
          <a:p>
            <a:r>
              <a:rPr lang="ru-RU" dirty="0" smtClean="0"/>
              <a:t>ПРОГРАММНОГО ОБУЧЕНИЯ </a:t>
            </a:r>
          </a:p>
          <a:p>
            <a:r>
              <a:rPr lang="ru-RU" dirty="0" smtClean="0"/>
              <a:t>ИНТЕРАКТИВНОГО ОБУЧЕНИЯ </a:t>
            </a:r>
          </a:p>
          <a:p>
            <a:r>
              <a:rPr lang="ru-RU" dirty="0" smtClean="0"/>
              <a:t>ПРОЕКТНОЙ ТЕХЕНОЛОГИИ </a:t>
            </a:r>
          </a:p>
          <a:p>
            <a:r>
              <a:rPr lang="ru-RU" dirty="0" smtClean="0"/>
              <a:t>КОЛЛЕКТИВНОГО ТВОРЧЕСКОГО ВОСПИТАНИЯ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606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КРЕДО ИНТЕРАКТИВНОГО ОБУЧЕНИЯ: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4048" y="1645921"/>
            <a:ext cx="11430000" cy="439544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i="1" dirty="0" smtClean="0"/>
              <a:t>То, что я слышу, я забываю.</a:t>
            </a:r>
          </a:p>
          <a:p>
            <a:pPr marL="0" indent="0">
              <a:buNone/>
            </a:pPr>
            <a:r>
              <a:rPr lang="ru-RU" sz="2800" b="1" i="1" dirty="0" smtClean="0"/>
              <a:t>То, что я вижу и слышу, я немного помню. </a:t>
            </a:r>
          </a:p>
          <a:p>
            <a:pPr marL="0" indent="0">
              <a:buNone/>
            </a:pPr>
            <a:r>
              <a:rPr lang="ru-RU" sz="2800" b="1" i="1" dirty="0" smtClean="0"/>
              <a:t>То, что я слышу, вижу и обсуждаю, я начинаю понимать. </a:t>
            </a:r>
          </a:p>
          <a:p>
            <a:pPr marL="0" indent="0">
              <a:buNone/>
            </a:pPr>
            <a:r>
              <a:rPr lang="ru-RU" sz="2800" b="1" i="1" dirty="0" smtClean="0"/>
              <a:t>Когда я слышу, вижу, обсуждаю и делаю, я приобретаю знания и навыки. </a:t>
            </a:r>
          </a:p>
          <a:p>
            <a:pPr marL="0" indent="0">
              <a:buNone/>
            </a:pPr>
            <a:r>
              <a:rPr lang="ru-RU" sz="2800" b="1" i="1" dirty="0" smtClean="0"/>
              <a:t>Когда я передаю знания другим, я становлюсь мастером. 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35484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МЕТОДЫ ОБУЧЕНИЯ: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16736"/>
            <a:ext cx="11136714" cy="5084063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«ПРЕСС» </a:t>
            </a:r>
            <a:r>
              <a:rPr lang="ru-RU" sz="2400" dirty="0" smtClean="0"/>
              <a:t>- используя этот метод, мы приучаем детей выражать свое мнение в лаконичной форме, влияя на мнение других собеседников. Чтобы соображение было убедительным и производило впечатление, приучаем учащихся использовать слова: «Я считаю, что…» (Высказывается мнение), «Потому что…» (Причина появления этой мысли), «Например…»(Аргументы и факты, доказательства), «Значит, я считаю…» (Вывод, призыв принять данную позицию). </a:t>
            </a:r>
          </a:p>
          <a:p>
            <a:endParaRPr lang="ru-RU" sz="2400" dirty="0" smtClean="0"/>
          </a:p>
          <a:p>
            <a:r>
              <a:rPr lang="ru-RU" sz="2400" b="1" dirty="0" smtClean="0"/>
              <a:t>«МИКРОФОН» </a:t>
            </a:r>
            <a:r>
              <a:rPr lang="ru-RU" sz="2400" dirty="0" smtClean="0"/>
              <a:t>- учащимся предлагается высказать свою точку зрения по поставленному вопросу или проблеме. По классу пускают предмет, имитирующий микрофон. Каждый ученик, получивший такой «микрофон», обязан четко и лаконично изложить свою мысль и сделать вывод.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0578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0853250" cy="1320800"/>
          </a:xfrm>
        </p:spPr>
        <p:txBody>
          <a:bodyPr>
            <a:noAutofit/>
          </a:bodyPr>
          <a:lstStyle/>
          <a:p>
            <a:pPr algn="ctr"/>
            <a:r>
              <a:rPr lang="ru-RU" sz="4400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«ВСЕЛЕННАЯ </a:t>
            </a:r>
            <a:br>
              <a:rPr lang="ru-RU" sz="4400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4400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В АЛФАВИТНОМ ПОРЯДКЕ»</a:t>
            </a:r>
            <a:endParaRPr lang="ru-RU" sz="4400" i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10853250" cy="4569395"/>
          </a:xfrm>
        </p:spPr>
        <p:txBody>
          <a:bodyPr>
            <a:normAutofit fontScale="92500" lnSpcReduction="10000"/>
          </a:bodyPr>
          <a:lstStyle/>
          <a:p>
            <a:pPr algn="just"/>
            <a:endParaRPr lang="ru-RU" sz="4800" i="1" dirty="0" smtClean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ru-RU" sz="4800" i="1" dirty="0" smtClean="0">
                <a:solidFill>
                  <a:srgbClr val="0070C0"/>
                </a:solidFill>
              </a:rPr>
              <a:t>«Знание состоит не столько в запасе сведений, сколько в умении найти нужные сведения в книге»</a:t>
            </a:r>
          </a:p>
          <a:p>
            <a:pPr marL="0" indent="0" algn="just">
              <a:buNone/>
            </a:pPr>
            <a:r>
              <a:rPr lang="ru-RU" sz="3600" i="1" dirty="0" smtClean="0">
                <a:solidFill>
                  <a:srgbClr val="0070C0"/>
                </a:solidFill>
              </a:rPr>
              <a:t>                                                            </a:t>
            </a:r>
            <a:r>
              <a:rPr lang="ru-RU" sz="3600" i="1" dirty="0" err="1" smtClean="0">
                <a:solidFill>
                  <a:srgbClr val="0070C0"/>
                </a:solidFill>
              </a:rPr>
              <a:t>В.Брюсов</a:t>
            </a:r>
            <a:endParaRPr lang="ru-RU" sz="3600" i="1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ru-RU" sz="3600" i="1" dirty="0" smtClean="0">
                <a:solidFill>
                  <a:srgbClr val="0070C0"/>
                </a:solidFill>
              </a:rPr>
              <a:t>                                                                                                  </a:t>
            </a:r>
            <a:endParaRPr lang="ru-RU" sz="3600" i="1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ru-RU" sz="3600" i="1" dirty="0" smtClean="0">
                <a:solidFill>
                  <a:srgbClr val="0070C0"/>
                </a:solidFill>
              </a:rPr>
              <a:t>                                                                       </a:t>
            </a:r>
            <a:endParaRPr lang="ru-RU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51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6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8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358</TotalTime>
  <Words>792</Words>
  <Application>Microsoft Office PowerPoint</Application>
  <PresentationFormat>Широкоэкранный</PresentationFormat>
  <Paragraphs>113</Paragraphs>
  <Slides>40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7" baseType="lpstr">
      <vt:lpstr>Arial</vt:lpstr>
      <vt:lpstr>Arial Black</vt:lpstr>
      <vt:lpstr>Calibri</vt:lpstr>
      <vt:lpstr>Times New Roman</vt:lpstr>
      <vt:lpstr>Trebuchet MS</vt:lpstr>
      <vt:lpstr>Wingdings 3</vt:lpstr>
      <vt:lpstr>Аспект</vt:lpstr>
      <vt:lpstr>СЛОВАРИ - ТВОИ  ВЕРНЫЕ ДРУЗЬЯ И ПОМОЩНИКИ </vt:lpstr>
      <vt:lpstr>Презентация PowerPoint</vt:lpstr>
      <vt:lpstr>Презентация PowerPoint</vt:lpstr>
      <vt:lpstr>Презентация PowerPoint</vt:lpstr>
      <vt:lpstr>ИННОВАЦИОННЫЕ ТЕХНОЛОГИИ</vt:lpstr>
      <vt:lpstr>КРЕДО ИНТЕРАКТИВНОГО ОБУЧЕНИЯ: </vt:lpstr>
      <vt:lpstr>МЕТОДЫ ОБУЧЕНИЯ: </vt:lpstr>
      <vt:lpstr>«ВСЕЛЕННАЯ  В АЛФАВИТНОМ ПОРЯДКЕ»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Назовите известные фразеологические выражения со словами </vt:lpstr>
      <vt:lpstr>Презентация PowerPoint</vt:lpstr>
      <vt:lpstr>Презентация PowerPoint</vt:lpstr>
      <vt:lpstr>Презентация PowerPoint</vt:lpstr>
      <vt:lpstr>СЛОВАРЬ СИНОНИМОВ </vt:lpstr>
      <vt:lpstr>Этимологический словарь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Для чего нам нужны словари?</vt:lpstr>
      <vt:lpstr>МИКРОФОН </vt:lpstr>
      <vt:lpstr>СЛОВАРЬ </vt:lpstr>
      <vt:lpstr>Практическая часть </vt:lpstr>
      <vt:lpstr>Шифровальщик</vt:lpstr>
      <vt:lpstr>Презентация PowerPoint</vt:lpstr>
      <vt:lpstr>Презентация PowerPoint</vt:lpstr>
      <vt:lpstr>Презентация PowerPoint</vt:lpstr>
      <vt:lpstr>Упражнение  «Незаконченное предложение»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Твой верный друг словарь </dc:title>
  <dc:creator>1</dc:creator>
  <cp:lastModifiedBy>1</cp:lastModifiedBy>
  <cp:revision>55</cp:revision>
  <dcterms:created xsi:type="dcterms:W3CDTF">2019-12-03T07:17:43Z</dcterms:created>
  <dcterms:modified xsi:type="dcterms:W3CDTF">2019-12-19T09:09:34Z</dcterms:modified>
</cp:coreProperties>
</file>